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79" r:id="rId3"/>
    <p:sldId id="262" r:id="rId4"/>
    <p:sldId id="269" r:id="rId5"/>
    <p:sldId id="263" r:id="rId6"/>
    <p:sldId id="275" r:id="rId7"/>
    <p:sldId id="264" r:id="rId8"/>
    <p:sldId id="270" r:id="rId9"/>
    <p:sldId id="265" r:id="rId10"/>
    <p:sldId id="266" r:id="rId11"/>
    <p:sldId id="271" r:id="rId12"/>
    <p:sldId id="277" r:id="rId13"/>
    <p:sldId id="273" r:id="rId14"/>
    <p:sldId id="272" r:id="rId15"/>
    <p:sldId id="276" r:id="rId16"/>
    <p:sldId id="278" r:id="rId17"/>
    <p:sldId id="267" r:id="rId18"/>
    <p:sldId id="274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entijn V.M.M. CRIJNS" initials="VVC" lastIdx="1" clrIdx="0">
    <p:extLst/>
  </p:cmAuthor>
  <p:cmAuthor id="2" name="Ron R.J.C. DAUTZENBERG" initials="RRD" lastIdx="55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118" d="100"/>
          <a:sy n="118" d="100"/>
        </p:scale>
        <p:origin x="-312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2AFB-A1D4-4742-97E2-420739E1442B}" type="datetimeFigureOut">
              <a:rPr lang="nl-NL" smtClean="0"/>
              <a:t>10-1-2020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435EF-3968-46C5-91C4-9C62BDD8F5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7584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435EF-3968-46C5-91C4-9C62BDD8F5E1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0599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Onderwerp = </a:t>
            </a:r>
            <a:r>
              <a:rPr lang="nl-NL" dirty="0" err="1" smtClean="0"/>
              <a:t>Betreff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435EF-3968-46C5-91C4-9C62BDD8F5E1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2491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435EF-3968-46C5-91C4-9C62BDD8F5E1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7085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Intractable</a:t>
            </a:r>
            <a:r>
              <a:rPr lang="nl-NL" dirty="0" smtClean="0"/>
              <a:t> = </a:t>
            </a:r>
            <a:r>
              <a:rPr lang="nl-NL" dirty="0" err="1" smtClean="0"/>
              <a:t>unüberschaubar</a:t>
            </a:r>
            <a:r>
              <a:rPr lang="nl-NL" baseline="0" dirty="0" smtClean="0"/>
              <a:t> / </a:t>
            </a:r>
            <a:r>
              <a:rPr lang="nl-NL" baseline="0" dirty="0" err="1" smtClean="0"/>
              <a:t>unbehandelbar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435EF-3968-46C5-91C4-9C62BDD8F5E1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3700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B1D8A-1879-4E97-A6AE-1BE807C149B4}" type="datetime1">
              <a:rPr lang="nl-NL" smtClean="0"/>
              <a:t>10-1-2020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5366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40720-C208-405B-9009-299323A5CDDC}" type="datetime1">
              <a:rPr lang="nl-NL" smtClean="0"/>
              <a:t>10-1-2020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0606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961F-857E-4CE4-A448-AD531767A043}" type="datetime1">
              <a:rPr lang="nl-NL" smtClean="0"/>
              <a:t>10-1-2020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9105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0984" y="1880829"/>
            <a:ext cx="10850033" cy="1470025"/>
          </a:xfrm>
        </p:spPr>
        <p:txBody>
          <a:bodyPr/>
          <a:lstStyle>
            <a:lvl1pPr>
              <a:defRPr sz="46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70984" y="3392996"/>
            <a:ext cx="10850033" cy="864096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pic>
        <p:nvPicPr>
          <p:cNvPr id="8" name="Bi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85" y="0"/>
            <a:ext cx="3264776" cy="8576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3387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/>
                </a:solidFill>
              </a:rPr>
              <a:t>Festakt 30 Jahre Bürgerbeauftragte für soziale Angelegenheiten</a:t>
            </a: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184DB-20B0-4EA8-A3EC-EC980FD21B66}" type="slidenum">
              <a:rPr lang="de-DE" smtClean="0">
                <a:solidFill>
                  <a:prstClr val="black"/>
                </a:solidFill>
              </a:rPr>
              <a:pPr/>
              <a:t>‹Nr.›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344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halt und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1" y="1376364"/>
            <a:ext cx="5425017" cy="48974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/>
                </a:solidFill>
              </a:rPr>
              <a:t>Festakt 30 Jahre Bürgerbeauftragte für soziale Angelegenheiten</a:t>
            </a:r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184DB-20B0-4EA8-A3EC-EC980FD21B66}" type="slidenum">
              <a:rPr lang="de-DE" smtClean="0">
                <a:solidFill>
                  <a:prstClr val="black"/>
                </a:solidFill>
              </a:rPr>
              <a:pPr/>
              <a:t>‹Nr.›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670984" y="1412776"/>
            <a:ext cx="4800947" cy="2397224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b="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4"/>
          </p:nvPr>
        </p:nvSpPr>
        <p:spPr>
          <a:xfrm>
            <a:off x="670984" y="3876576"/>
            <a:ext cx="4800947" cy="2397224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b="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37307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/>
                </a:solidFill>
              </a:rPr>
              <a:t>Festakt 30 Jahre Bürgerbeauftragte für soziale Angelegenheiten</a:t>
            </a: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184DB-20B0-4EA8-A3EC-EC980FD21B66}" type="slidenum">
              <a:rPr lang="de-DE" smtClean="0">
                <a:solidFill>
                  <a:prstClr val="black"/>
                </a:solidFill>
              </a:rPr>
              <a:pPr/>
              <a:t>‹Nr.›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797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prstClr val="black"/>
                </a:solidFill>
              </a:rPr>
              <a:t>Festakt 30 Jahre Bürgerbeauftragte für soziale Angelegenheiten</a:t>
            </a:r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184DB-20B0-4EA8-A3EC-EC980FD21B66}" type="slidenum">
              <a:rPr lang="de-DE" smtClean="0">
                <a:solidFill>
                  <a:prstClr val="black"/>
                </a:solidFill>
              </a:rPr>
              <a:pPr/>
              <a:t>‹Nr.›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6329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e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0985" y="1117148"/>
            <a:ext cx="10850032" cy="2311853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Rechteck 2"/>
          <p:cNvSpPr/>
          <p:nvPr userDrawn="1"/>
        </p:nvSpPr>
        <p:spPr>
          <a:xfrm>
            <a:off x="670984" y="5955668"/>
            <a:ext cx="6096000" cy="46166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r>
              <a:rPr lang="de-DE" sz="1200" dirty="0" smtClean="0">
                <a:solidFill>
                  <a:prstClr val="black"/>
                </a:solidFill>
              </a:rPr>
              <a:t>Weitere Informationen finden Sie unter</a:t>
            </a:r>
          </a:p>
          <a:p>
            <a:r>
              <a:rPr lang="de-DE" b="1" dirty="0" smtClean="0">
                <a:solidFill>
                  <a:prstClr val="white"/>
                </a:solidFill>
              </a:rPr>
              <a:t>www.buergerbeauftragte-sh.de</a:t>
            </a:r>
            <a:endParaRPr lang="de-DE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064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AD80-A31A-4769-8E6B-7C12C756ACAD}" type="datetime1">
              <a:rPr lang="nl-NL" smtClean="0"/>
              <a:t>10-1-2020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0212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0FA0-DB25-465F-9341-9862D074E81B}" type="datetime1">
              <a:rPr lang="nl-NL" smtClean="0"/>
              <a:t>10-1-2020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6770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B20F8-9C2E-4F19-BF9D-2F259978F70B}" type="datetime1">
              <a:rPr lang="nl-NL" smtClean="0"/>
              <a:t>10-1-2020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8120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1650-730F-4BF2-8278-EF1A75FEA471}" type="datetime1">
              <a:rPr lang="nl-NL" smtClean="0"/>
              <a:t>10-1-2020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5576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BDF26-1B27-4CD2-BF1F-E0E2C378183C}" type="datetime1">
              <a:rPr lang="nl-NL" smtClean="0"/>
              <a:t>10-1-2020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335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072E-B4FE-4199-AA96-B9DAD7373A7C}" type="datetime1">
              <a:rPr lang="nl-NL" smtClean="0"/>
              <a:t>10-1-2020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988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9ABE0-89C8-4757-871B-3C0C9CBBC307}" type="datetime1">
              <a:rPr lang="nl-NL" smtClean="0"/>
              <a:t>10-1-2020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3030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1BC3F-5ABB-45B9-9088-1770ECB0264E}" type="datetime1">
              <a:rPr lang="nl-NL" smtClean="0"/>
              <a:t>10-1-2020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8055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FC6EB-A7AF-4494-AFDA-2E59BB1DE025}" type="datetime1">
              <a:rPr lang="nl-NL" smtClean="0"/>
              <a:t>10-1-2020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28487-948B-4505-AA5C-458C70471C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7710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84192"/>
            <a:ext cx="12192000" cy="2273808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70985" y="476276"/>
            <a:ext cx="10850032" cy="7924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70985" y="1376364"/>
            <a:ext cx="10850033" cy="48974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911423" y="6525345"/>
            <a:ext cx="10609593" cy="144017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 i="1">
                <a:solidFill>
                  <a:schemeClr val="tx1"/>
                </a:solidFill>
              </a:defRPr>
            </a:lvl1pPr>
          </a:lstStyle>
          <a:p>
            <a:r>
              <a:rPr lang="de-DE" smtClean="0">
                <a:solidFill>
                  <a:prstClr val="black"/>
                </a:solidFill>
              </a:rPr>
              <a:t>Festakt 30 Jahre Bürgerbeauftragte für soziale Angelegenheiten</a:t>
            </a: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70984" y="6525345"/>
            <a:ext cx="240440" cy="144017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 b="1" i="0">
                <a:solidFill>
                  <a:schemeClr val="tx1"/>
                </a:solidFill>
              </a:defRPr>
            </a:lvl1pPr>
          </a:lstStyle>
          <a:p>
            <a:fld id="{0CB184DB-20B0-4EA8-A3EC-EC980FD21B66}" type="slidenum">
              <a:rPr lang="de-DE" smtClean="0">
                <a:solidFill>
                  <a:prstClr val="black"/>
                </a:solidFill>
              </a:rPr>
              <a:pPr/>
              <a:t>‹Nr.›</a:t>
            </a:fld>
            <a:endParaRPr lang="de-D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332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9388" indent="-179388" algn="l" defTabSz="914400" rtl="0" eaLnBrk="1" latinLnBrk="0" hangingPunct="1">
        <a:lnSpc>
          <a:spcPct val="95000"/>
        </a:lnSpc>
        <a:spcBef>
          <a:spcPts val="0"/>
        </a:spcBef>
        <a:spcAft>
          <a:spcPts val="2000"/>
        </a:spcAft>
        <a:buClr>
          <a:schemeClr val="accent1"/>
        </a:buClr>
        <a:buFont typeface="Calibri" panose="020F0502020204030204" pitchFamily="34" charset="0"/>
        <a:buChar char="•"/>
        <a:tabLst/>
        <a:defRPr sz="1800" b="0" kern="1200">
          <a:solidFill>
            <a:schemeClr val="tx1"/>
          </a:solidFill>
          <a:latin typeface="+mj-lt"/>
          <a:ea typeface="+mn-ea"/>
          <a:cs typeface="+mn-cs"/>
        </a:defRPr>
      </a:lvl1pPr>
      <a:lvl2pPr marL="446088" indent="-179388" algn="l" defTabSz="914400" rtl="0" eaLnBrk="1" latinLnBrk="0" hangingPunct="1">
        <a:lnSpc>
          <a:spcPct val="95000"/>
        </a:lnSpc>
        <a:spcBef>
          <a:spcPts val="0"/>
        </a:spcBef>
        <a:buClr>
          <a:schemeClr val="accent1"/>
        </a:buClr>
        <a:buFont typeface="Calibri" panose="020F0502020204030204" pitchFamily="34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720725" indent="-180975" algn="l" defTabSz="914400" rtl="0" eaLnBrk="1" latinLnBrk="0" hangingPunct="1">
        <a:lnSpc>
          <a:spcPct val="95000"/>
        </a:lnSpc>
        <a:spcBef>
          <a:spcPts val="0"/>
        </a:spcBef>
        <a:buClr>
          <a:schemeClr val="accent1"/>
        </a:buClr>
        <a:buFont typeface="Calibri" panose="020F0502020204030204" pitchFamily="34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985838" indent="-179388" algn="l" defTabSz="914400" rtl="0" eaLnBrk="1" latinLnBrk="0" hangingPunct="1">
        <a:lnSpc>
          <a:spcPct val="95000"/>
        </a:lnSpc>
        <a:spcBef>
          <a:spcPts val="0"/>
        </a:spcBef>
        <a:buClr>
          <a:schemeClr val="accent1"/>
        </a:buClr>
        <a:buFont typeface="Calibri" panose="020F0502020204030204" pitchFamily="34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1252538" indent="-179388" algn="l" defTabSz="914400" rtl="0" eaLnBrk="1" latinLnBrk="0" hangingPunct="1">
        <a:lnSpc>
          <a:spcPct val="95000"/>
        </a:lnSpc>
        <a:spcBef>
          <a:spcPts val="0"/>
        </a:spcBef>
        <a:buClr>
          <a:schemeClr val="accent1"/>
        </a:buClr>
        <a:buFont typeface="Calibri" panose="020F0502020204030204" pitchFamily="34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0985" y="1880828"/>
            <a:ext cx="10850033" cy="2988332"/>
          </a:xfrm>
        </p:spPr>
        <p:txBody>
          <a:bodyPr/>
          <a:lstStyle/>
          <a:p>
            <a:r>
              <a:rPr lang="de-DE" sz="2000" dirty="0" smtClean="0"/>
              <a:t>Fachtagung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Komplexe Beschwerden, Konflikte mit Bürger*innen -</a:t>
            </a:r>
            <a:br>
              <a:rPr lang="de-DE" dirty="0" smtClean="0"/>
            </a:br>
            <a:r>
              <a:rPr lang="de-DE" dirty="0" smtClean="0"/>
              <a:t>Eine Herausforderung für Sozialbehörden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19405" y="4869160"/>
            <a:ext cx="10850033" cy="864096"/>
          </a:xfrm>
        </p:spPr>
        <p:txBody>
          <a:bodyPr/>
          <a:lstStyle/>
          <a:p>
            <a:r>
              <a:rPr lang="de-DE" dirty="0" smtClean="0"/>
              <a:t>Plenarsaal</a:t>
            </a:r>
            <a:r>
              <a:rPr lang="de-DE" dirty="0"/>
              <a:t>, </a:t>
            </a:r>
            <a:r>
              <a:rPr lang="de-DE" dirty="0" smtClean="0"/>
              <a:t>Landeshaus</a:t>
            </a:r>
          </a:p>
          <a:p>
            <a:r>
              <a:rPr lang="de-DE" dirty="0" smtClean="0"/>
              <a:t>11. </a:t>
            </a:r>
            <a:r>
              <a:rPr lang="de-DE" dirty="0"/>
              <a:t>November </a:t>
            </a:r>
            <a:r>
              <a:rPr lang="de-DE" dirty="0" smtClean="0"/>
              <a:t>2019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613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7539"/>
          </a:xfrm>
        </p:spPr>
        <p:txBody>
          <a:bodyPr>
            <a:normAutofit fontScale="90000"/>
          </a:bodyPr>
          <a:lstStyle/>
          <a:p>
            <a:r>
              <a:rPr lang="nl-NL" b="1" dirty="0" smtClean="0"/>
              <a:t>Ergebnisse: Verhalten der Bürger, Kennzeichen</a:t>
            </a:r>
            <a:r>
              <a:rPr lang="nl-NL" dirty="0"/>
              <a:t/>
            </a:r>
            <a:br>
              <a:rPr lang="nl-NL" dirty="0"/>
            </a:b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761422"/>
            <a:ext cx="10515600" cy="4697129"/>
          </a:xfrm>
        </p:spPr>
        <p:txBody>
          <a:bodyPr>
            <a:normAutofit fontScale="70000" lnSpcReduction="20000"/>
          </a:bodyPr>
          <a:lstStyle/>
          <a:p>
            <a:pPr marL="342900" indent="-342900">
              <a:defRPr/>
            </a:pPr>
            <a:r>
              <a:rPr lang="nl-NL" dirty="0" err="1" smtClean="0"/>
              <a:t>Geschichte</a:t>
            </a:r>
            <a:r>
              <a:rPr lang="nl-NL" dirty="0" smtClean="0"/>
              <a:t>: </a:t>
            </a:r>
            <a:r>
              <a:rPr lang="nl-NL" dirty="0" err="1" smtClean="0"/>
              <a:t>mehrere</a:t>
            </a:r>
            <a:r>
              <a:rPr lang="nl-NL" dirty="0" smtClean="0"/>
              <a:t> </a:t>
            </a:r>
            <a:r>
              <a:rPr lang="nl-NL" dirty="0" err="1"/>
              <a:t>Konflikte</a:t>
            </a:r>
            <a:r>
              <a:rPr lang="nl-NL" dirty="0"/>
              <a:t>, </a:t>
            </a:r>
            <a:r>
              <a:rPr lang="nl-NL" dirty="0" err="1"/>
              <a:t>getrennt</a:t>
            </a:r>
            <a:r>
              <a:rPr lang="nl-NL" dirty="0"/>
              <a:t> </a:t>
            </a:r>
            <a:r>
              <a:rPr lang="nl-NL" dirty="0" err="1"/>
              <a:t>oder</a:t>
            </a:r>
            <a:r>
              <a:rPr lang="nl-NL" dirty="0"/>
              <a:t> in </a:t>
            </a:r>
            <a:r>
              <a:rPr lang="nl-NL" dirty="0" err="1"/>
              <a:t>Kombination</a:t>
            </a:r>
            <a:endParaRPr lang="nl-NL" dirty="0"/>
          </a:p>
          <a:p>
            <a:pPr marL="342900" indent="-342900">
              <a:defRPr/>
            </a:pPr>
            <a:r>
              <a:rPr lang="nl-NL" dirty="0" smtClean="0"/>
              <a:t>Nicht rational, sondern emotional getrieben</a:t>
            </a:r>
            <a:endParaRPr lang="nl-NL" dirty="0"/>
          </a:p>
          <a:p>
            <a:pPr marL="342900" indent="-342900">
              <a:defRPr/>
            </a:pPr>
            <a:r>
              <a:rPr lang="nl-NL" dirty="0" smtClean="0"/>
              <a:t>Zu hohe Erwartungen an das Verfahren und die Ergebnisse</a:t>
            </a:r>
          </a:p>
          <a:p>
            <a:pPr marL="342900" indent="-342900">
              <a:defRPr/>
            </a:pPr>
            <a:r>
              <a:rPr lang="nl-NL" dirty="0" smtClean="0"/>
              <a:t>Ein ‘</a:t>
            </a:r>
            <a:r>
              <a:rPr lang="nl-NL" dirty="0"/>
              <a:t>N</a:t>
            </a:r>
            <a:r>
              <a:rPr lang="nl-NL" dirty="0" smtClean="0"/>
              <a:t>ein’ als Antwort wird nicht akzeptiert</a:t>
            </a:r>
            <a:endParaRPr lang="nl-NL" dirty="0"/>
          </a:p>
          <a:p>
            <a:pPr marL="342900" indent="-342900">
              <a:defRPr/>
            </a:pPr>
            <a:r>
              <a:rPr lang="nl-NL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Selbstkonzentriert</a:t>
            </a:r>
            <a:r>
              <a:rPr lang="nl-N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r>
              <a:rPr lang="nl-NL" dirty="0" smtClean="0"/>
              <a:t> seine Beschwerde, seine Vision, sein Interesse, seine Gleichbehandlung</a:t>
            </a:r>
          </a:p>
          <a:p>
            <a:pPr marL="342900" indent="-342900">
              <a:defRPr/>
            </a:pPr>
            <a:r>
              <a:rPr lang="nl-NL" dirty="0" smtClean="0"/>
              <a:t>Wechselnde Ansätze, Argumente, Perspektiven und Informationen</a:t>
            </a:r>
          </a:p>
          <a:p>
            <a:pPr marL="342900" indent="-342900">
              <a:defRPr/>
            </a:pPr>
            <a:r>
              <a:rPr lang="nl-NL" dirty="0" smtClean="0"/>
              <a:t>Beschwerde ist extrem wichtig, soziale Auswirkung auf weitere / alle Lebensbereiche</a:t>
            </a:r>
          </a:p>
          <a:p>
            <a:pPr marL="285750" indent="-285750">
              <a:defRPr/>
            </a:pPr>
            <a:r>
              <a:rPr lang="nl-NL" dirty="0" smtClean="0"/>
              <a:t> </a:t>
            </a:r>
            <a:r>
              <a:rPr lang="nl-NL" dirty="0"/>
              <a:t>Konzentriert auf den </a:t>
            </a:r>
            <a:r>
              <a:rPr lang="nl-NL" dirty="0" smtClean="0"/>
              <a:t>Mitarbeiter </a:t>
            </a:r>
            <a:r>
              <a:rPr lang="nl-NL" dirty="0"/>
              <a:t>als Person: </a:t>
            </a:r>
            <a:r>
              <a:rPr lang="nl-NL" dirty="0" smtClean="0"/>
              <a:t>voreingenommen, inkompetent, parteiisch</a:t>
            </a:r>
            <a:endParaRPr lang="nl-NL" dirty="0"/>
          </a:p>
          <a:p>
            <a:pPr marL="285750" indent="-285750">
              <a:defRPr/>
            </a:pPr>
            <a:r>
              <a:rPr lang="nl-NL" dirty="0" smtClean="0"/>
              <a:t> Sehr </a:t>
            </a:r>
            <a:r>
              <a:rPr lang="nl-NL" dirty="0"/>
              <a:t>misstrauisch: </a:t>
            </a:r>
            <a:r>
              <a:rPr lang="nl-NL" dirty="0" smtClean="0"/>
              <a:t>Wittert Verschwörung</a:t>
            </a:r>
            <a:r>
              <a:rPr lang="nl-NL" dirty="0"/>
              <a:t>, Korruption</a:t>
            </a:r>
          </a:p>
          <a:p>
            <a:pPr marL="285750" indent="-285750">
              <a:defRPr/>
            </a:pPr>
            <a:r>
              <a:rPr lang="nl-NL" dirty="0" smtClean="0"/>
              <a:t> Intensives / anstrengendes Kommunikationsverhalten, Frequenz, Kontaktkanäle </a:t>
            </a:r>
          </a:p>
          <a:p>
            <a:pPr marL="285750" indent="-285750">
              <a:defRPr/>
            </a:pPr>
            <a:r>
              <a:rPr lang="nl-NL" dirty="0" smtClean="0"/>
              <a:t> Auffällige Sprache: Schriftart / Zeichensetzung</a:t>
            </a:r>
            <a:r>
              <a:rPr lang="nl-NL" dirty="0"/>
              <a:t> </a:t>
            </a:r>
            <a:r>
              <a:rPr lang="nl-NL" dirty="0" smtClean="0"/>
              <a:t>/ Farben / dramatische Schilderungen</a:t>
            </a:r>
          </a:p>
          <a:p>
            <a:pPr marL="285750" indent="-285750">
              <a:defRPr/>
            </a:pPr>
            <a:r>
              <a:rPr lang="nl-NL" dirty="0" smtClean="0"/>
              <a:t> Hoher Einsatz: Sanktionen, Schadensersatz, Massnahmen, Wiedergutmachung </a:t>
            </a:r>
          </a:p>
          <a:p>
            <a:pPr marL="285750" indent="-285750">
              <a:defRPr/>
            </a:pPr>
            <a:r>
              <a:rPr lang="nl-NL" dirty="0" smtClean="0"/>
              <a:t> </a:t>
            </a:r>
            <a:r>
              <a:rPr lang="nl-NL" dirty="0" err="1" smtClean="0"/>
              <a:t>Ein</a:t>
            </a:r>
            <a:r>
              <a:rPr lang="nl-NL" dirty="0" smtClean="0"/>
              <a:t> “nicht geheuer” Bauchgefühl beim Mitarbeiter: Manipulation, Drohung, Verhalten</a:t>
            </a:r>
          </a:p>
          <a:p>
            <a:endParaRPr lang="nl-NL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434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 err="1" smtClean="0"/>
              <a:t>Ergebnisse</a:t>
            </a:r>
            <a:r>
              <a:rPr lang="nl-NL" sz="4000" b="1" dirty="0" smtClean="0"/>
              <a:t>: </a:t>
            </a:r>
            <a:r>
              <a:rPr lang="nl-NL" sz="4000" b="1" i="1" dirty="0" err="1" smtClean="0"/>
              <a:t>early</a:t>
            </a:r>
            <a:r>
              <a:rPr lang="nl-NL" sz="4000" b="1" i="1" dirty="0" smtClean="0"/>
              <a:t> </a:t>
            </a:r>
            <a:r>
              <a:rPr lang="nl-NL" sz="4000" b="1" i="1" dirty="0" err="1" smtClean="0"/>
              <a:t>warning</a:t>
            </a:r>
            <a:r>
              <a:rPr lang="nl-NL" sz="4000" b="1" i="1" dirty="0" smtClean="0"/>
              <a:t> </a:t>
            </a:r>
            <a:r>
              <a:rPr lang="nl-NL" sz="4000" b="1" i="1" dirty="0" err="1" smtClean="0"/>
              <a:t>signals</a:t>
            </a:r>
            <a:endParaRPr lang="nl-NL" sz="4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defRPr/>
            </a:pPr>
            <a:r>
              <a:rPr lang="de-DE" dirty="0" smtClean="0"/>
              <a:t>Aktengeschichte: mehrere Konflikte, getrennt oder in Kombination</a:t>
            </a:r>
          </a:p>
          <a:p>
            <a:pPr marL="342900" indent="-342900">
              <a:defRPr/>
            </a:pPr>
            <a:r>
              <a:rPr lang="de-DE" dirty="0"/>
              <a:t>Auffällige Sprache: Schriftart / Zeichensetzung / Farben / dramatische </a:t>
            </a:r>
            <a:r>
              <a:rPr lang="de-DE" dirty="0" smtClean="0"/>
              <a:t>Schilderungen</a:t>
            </a:r>
          </a:p>
          <a:p>
            <a:pPr marL="342900" indent="-342900">
              <a:defRPr/>
            </a:pPr>
            <a:r>
              <a:rPr lang="de-DE" dirty="0"/>
              <a:t>Beschwerde ist extrem wichtig, soziale Auswirkung auf weitere / alle Lebensbereiche</a:t>
            </a:r>
          </a:p>
          <a:p>
            <a:pPr marL="342900" indent="-342900">
              <a:defRPr/>
            </a:pPr>
            <a:r>
              <a:rPr lang="de-DE" dirty="0"/>
              <a:t>Intensives / anstrengendes Kommunikationsverhalten, Frequenz, Kontaktkanäle </a:t>
            </a:r>
            <a:endParaRPr lang="de-DE" dirty="0" smtClean="0"/>
          </a:p>
          <a:p>
            <a:pPr marL="342900" indent="-342900">
              <a:defRPr/>
            </a:pPr>
            <a:r>
              <a:rPr lang="de-DE" dirty="0" smtClean="0"/>
              <a:t>Nicht rational, sondern emotional getrieben</a:t>
            </a:r>
          </a:p>
          <a:p>
            <a:pPr marL="342900" indent="-342900">
              <a:defRPr/>
            </a:pPr>
            <a:r>
              <a:rPr lang="de-DE" dirty="0" smtClean="0"/>
              <a:t>Ein “nicht geheuer” Bauchgefühl beim Mitarbeiter: Manipulation, Drohung, Verhalten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506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519764"/>
            <a:ext cx="9496926" cy="933651"/>
          </a:xfrm>
        </p:spPr>
        <p:txBody>
          <a:bodyPr>
            <a:noAutofit/>
          </a:bodyPr>
          <a:lstStyle/>
          <a:p>
            <a:pPr algn="l"/>
            <a:r>
              <a:rPr lang="nl-NL" sz="4000" b="1" dirty="0"/>
              <a:t>Ergebnisse: Verhalten </a:t>
            </a:r>
            <a:r>
              <a:rPr lang="nl-NL" sz="4000" b="1" dirty="0" smtClean="0"/>
              <a:t>Bürgerseite, allgemein</a:t>
            </a:r>
            <a:endParaRPr lang="nl-NL" sz="40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2656936"/>
            <a:ext cx="9144000" cy="2600864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altLang="nl-NL" dirty="0" smtClean="0"/>
              <a:t>Oft andauerndes und sehr belästigendes Verhalten </a:t>
            </a:r>
            <a:endParaRPr lang="nl-NL" altLang="nl-N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altLang="nl-NL" dirty="0" smtClean="0"/>
              <a:t>Extrem destruktives und/oder</a:t>
            </a:r>
            <a:r>
              <a:rPr lang="nl-NL" altLang="nl-NL" dirty="0"/>
              <a:t> </a:t>
            </a:r>
            <a:r>
              <a:rPr lang="nl-NL" altLang="nl-NL" dirty="0" smtClean="0"/>
              <a:t>nicht rationales Verhalten und Handeln</a:t>
            </a:r>
            <a:endParaRPr lang="nl-NL" altLang="nl-N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altLang="nl-NL" dirty="0" smtClean="0"/>
              <a:t>Verdacht einer psychischen Krankheit </a:t>
            </a:r>
            <a:r>
              <a:rPr lang="nl-NL" altLang="nl-N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 vielen </a:t>
            </a:r>
            <a:r>
              <a:rPr lang="nl-NL" altLang="nl-NL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Fällen</a:t>
            </a:r>
            <a:r>
              <a:rPr lang="nl-NL" altLang="nl-N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/ </a:t>
            </a:r>
            <a:r>
              <a:rPr lang="nl-NL" altLang="nl-NL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manchmal</a:t>
            </a:r>
            <a:r>
              <a:rPr lang="nl-NL" altLang="nl-N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/ </a:t>
            </a:r>
            <a:r>
              <a:rPr lang="nl-NL" altLang="nl-NL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oft</a:t>
            </a:r>
            <a:r>
              <a:rPr lang="nl-NL" altLang="nl-N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/ </a:t>
            </a:r>
            <a:r>
              <a:rPr lang="nl-NL" altLang="nl-NL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regelmässig</a:t>
            </a:r>
            <a:endParaRPr lang="nl-NL" altLang="nl-NL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altLang="nl-NL" dirty="0" smtClean="0"/>
              <a:t>Konkrete Art der Erkrankung und ihre Auswirkung auf das Verhalten ist oft unbekannt</a:t>
            </a:r>
            <a:endParaRPr lang="nl-NL" altLang="nl-NL" dirty="0"/>
          </a:p>
          <a:p>
            <a:pPr algn="l"/>
            <a:endParaRPr lang="nl-NL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779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552091"/>
            <a:ext cx="9144000" cy="1069675"/>
          </a:xfrm>
        </p:spPr>
        <p:txBody>
          <a:bodyPr>
            <a:noAutofit/>
          </a:bodyPr>
          <a:lstStyle/>
          <a:p>
            <a:pPr algn="l"/>
            <a:r>
              <a:rPr lang="nl-NL" sz="4000" b="1" dirty="0" err="1" smtClean="0"/>
              <a:t>Ergebnisse</a:t>
            </a:r>
            <a:r>
              <a:rPr lang="nl-NL" sz="4000" b="1" dirty="0" smtClean="0"/>
              <a:t>: </a:t>
            </a:r>
            <a:r>
              <a:rPr lang="nl-NL" sz="4000" b="1" dirty="0" err="1" smtClean="0"/>
              <a:t>Verhalten</a:t>
            </a:r>
            <a:r>
              <a:rPr lang="nl-NL" sz="4000" b="1" dirty="0" smtClean="0"/>
              <a:t> </a:t>
            </a:r>
            <a:r>
              <a:rPr lang="nl-NL" sz="4000" b="1" dirty="0" err="1" smtClean="0"/>
              <a:t>Behörde</a:t>
            </a:r>
            <a:r>
              <a:rPr lang="nl-NL" sz="4000" b="1" dirty="0" smtClean="0"/>
              <a:t> / </a:t>
            </a:r>
            <a:r>
              <a:rPr lang="nl-NL" sz="4000" b="1" dirty="0" err="1" smtClean="0"/>
              <a:t>Angestellte</a:t>
            </a:r>
            <a:endParaRPr lang="nl-NL" sz="40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2251494"/>
            <a:ext cx="9607826" cy="3006306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nl-NL" dirty="0" smtClean="0"/>
              <a:t>Reaktion: formal, unflexibel, distanziert, misstrauisch, nicht kommunikativ, abwehrend</a:t>
            </a:r>
            <a:endParaRPr lang="nl-NL" dirty="0"/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nl-NL" dirty="0" smtClean="0"/>
              <a:t>Genau arbeitend, um eine rationale Lösung zu erzielen</a:t>
            </a:r>
            <a:endParaRPr lang="nl-NL" dirty="0"/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nl-NL" dirty="0"/>
              <a:t>Zu </a:t>
            </a:r>
            <a:r>
              <a:rPr lang="nl-NL" dirty="0" smtClean="0"/>
              <a:t>wenig Konfliktfachwissen, </a:t>
            </a:r>
            <a:r>
              <a:rPr lang="nl-NL" dirty="0"/>
              <a:t>um wirksam zu deeskalieren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nl-NL" dirty="0" err="1" smtClean="0"/>
              <a:t>Emotionen</a:t>
            </a:r>
            <a:r>
              <a:rPr lang="nl-NL" dirty="0" smtClean="0"/>
              <a:t>…</a:t>
            </a:r>
            <a:endParaRPr lang="nl-NL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492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 smtClean="0"/>
              <a:t>Ergebnisse: Interventionen der Behörden</a:t>
            </a:r>
            <a:endParaRPr lang="nl-NL" sz="4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246 Interventionen </a:t>
            </a:r>
            <a:r>
              <a:rPr lang="nl-NL" sz="2400" dirty="0"/>
              <a:t>b</a:t>
            </a:r>
            <a:r>
              <a:rPr lang="nl-NL" sz="2400" dirty="0" smtClean="0"/>
              <a:t>enannt, insgesamt erfolgreich: 30 %</a:t>
            </a:r>
          </a:p>
          <a:p>
            <a:r>
              <a:rPr lang="nl-NL" sz="2400" dirty="0" smtClean="0"/>
              <a:t>90 </a:t>
            </a:r>
            <a:r>
              <a:rPr lang="nl-NL" sz="2400" dirty="0"/>
              <a:t>Interventionen </a:t>
            </a:r>
            <a:r>
              <a:rPr lang="nl-NL" sz="2400" dirty="0" smtClean="0"/>
              <a:t>zur Verbesserung der Beziehungen, erfolgreich: 10 %</a:t>
            </a:r>
          </a:p>
          <a:p>
            <a:r>
              <a:rPr lang="nl-NL" sz="2400" dirty="0"/>
              <a:t>46 Interventionen </a:t>
            </a:r>
            <a:r>
              <a:rPr lang="nl-NL" sz="2400" dirty="0" smtClean="0"/>
              <a:t>zur </a:t>
            </a:r>
            <a:r>
              <a:rPr lang="nl-NL" sz="2400" dirty="0"/>
              <a:t>Begrenzung </a:t>
            </a:r>
            <a:r>
              <a:rPr lang="nl-NL" sz="2400" dirty="0" smtClean="0"/>
              <a:t>Bürgerverhaltens, erfolgreich: </a:t>
            </a:r>
            <a:r>
              <a:rPr lang="nl-NL" sz="2400" dirty="0"/>
              <a:t>35 %</a:t>
            </a:r>
          </a:p>
          <a:p>
            <a:r>
              <a:rPr lang="nl-NL" sz="2400" dirty="0" smtClean="0"/>
              <a:t>44 </a:t>
            </a:r>
            <a:r>
              <a:rPr lang="nl-NL" sz="2400" dirty="0"/>
              <a:t>Interventionen </a:t>
            </a:r>
            <a:r>
              <a:rPr lang="nl-NL" sz="2400" dirty="0" smtClean="0"/>
              <a:t>zur Verbesserung der eigenen Organisation, erfolgreich: 75 %</a:t>
            </a:r>
          </a:p>
          <a:p>
            <a:endParaRPr lang="nl-NL" sz="2400" dirty="0"/>
          </a:p>
          <a:p>
            <a:r>
              <a:rPr lang="nl-NL" sz="2400" dirty="0" smtClean="0"/>
              <a:t>Allgemeines Bild: Fokus auf Sachlösung versus Fokus auf Prozessbehandlung</a:t>
            </a:r>
          </a:p>
          <a:p>
            <a:endParaRPr lang="nl-NL" sz="2400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824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55500"/>
            <a:ext cx="10515600" cy="1325563"/>
          </a:xfrm>
        </p:spPr>
        <p:txBody>
          <a:bodyPr>
            <a:normAutofit/>
          </a:bodyPr>
          <a:lstStyle/>
          <a:p>
            <a:r>
              <a:rPr lang="nl-NL" sz="4000" b="1" dirty="0" err="1" smtClean="0"/>
              <a:t>Kontrolle</a:t>
            </a:r>
            <a:r>
              <a:rPr lang="nl-NL" sz="4000" b="1" dirty="0" smtClean="0"/>
              <a:t> </a:t>
            </a:r>
            <a:r>
              <a:rPr lang="nl-NL" sz="4000" b="1" dirty="0" err="1"/>
              <a:t>über</a:t>
            </a:r>
            <a:r>
              <a:rPr lang="nl-NL" sz="4000" b="1" dirty="0"/>
              <a:t> den </a:t>
            </a:r>
            <a:r>
              <a:rPr lang="nl-NL" sz="4000" b="1" dirty="0" err="1"/>
              <a:t>Vorgang</a:t>
            </a:r>
            <a:r>
              <a:rPr lang="nl-NL" sz="4000" b="1" dirty="0"/>
              <a:t> </a:t>
            </a:r>
            <a:r>
              <a:rPr lang="nl-NL" sz="4000" b="1" dirty="0" err="1"/>
              <a:t>und</a:t>
            </a:r>
            <a:r>
              <a:rPr lang="nl-NL" sz="4000" b="1" dirty="0"/>
              <a:t> das </a:t>
            </a:r>
            <a:r>
              <a:rPr lang="nl-NL" sz="4000" b="1" dirty="0" err="1"/>
              <a:t>Verfahren</a:t>
            </a:r>
            <a:endParaRPr lang="nl-NL" sz="4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579571"/>
            <a:ext cx="10515600" cy="3597392"/>
          </a:xfrm>
        </p:spPr>
        <p:txBody>
          <a:bodyPr/>
          <a:lstStyle/>
          <a:p>
            <a:r>
              <a:rPr lang="nl-NL" dirty="0" err="1" smtClean="0"/>
              <a:t>Verschaffung</a:t>
            </a:r>
            <a:r>
              <a:rPr lang="nl-NL" dirty="0" smtClean="0"/>
              <a:t> </a:t>
            </a:r>
            <a:r>
              <a:rPr lang="nl-NL" dirty="0" err="1"/>
              <a:t>eines</a:t>
            </a:r>
            <a:r>
              <a:rPr lang="nl-NL" dirty="0"/>
              <a:t> </a:t>
            </a:r>
            <a:r>
              <a:rPr lang="nl-NL" dirty="0" err="1"/>
              <a:t>genauen</a:t>
            </a:r>
            <a:r>
              <a:rPr lang="nl-NL" dirty="0"/>
              <a:t> </a:t>
            </a:r>
            <a:r>
              <a:rPr lang="nl-NL" dirty="0" err="1"/>
              <a:t>Überblicks</a:t>
            </a:r>
            <a:r>
              <a:rPr lang="nl-NL" dirty="0"/>
              <a:t> </a:t>
            </a:r>
            <a:r>
              <a:rPr lang="nl-NL" dirty="0" err="1"/>
              <a:t>über</a:t>
            </a:r>
            <a:r>
              <a:rPr lang="nl-NL" dirty="0"/>
              <a:t> das </a:t>
            </a:r>
            <a:r>
              <a:rPr lang="nl-NL" dirty="0" err="1" smtClean="0"/>
              <a:t>Verfahren</a:t>
            </a:r>
            <a:endParaRPr lang="nl-NL" dirty="0" smtClean="0"/>
          </a:p>
          <a:p>
            <a:r>
              <a:rPr lang="nl-NL" dirty="0" err="1" smtClean="0"/>
              <a:t>sorgfältige</a:t>
            </a:r>
            <a:r>
              <a:rPr lang="nl-NL" dirty="0" smtClean="0"/>
              <a:t> </a:t>
            </a:r>
            <a:r>
              <a:rPr lang="nl-NL" dirty="0" err="1"/>
              <a:t>Konflikt-und</a:t>
            </a:r>
            <a:r>
              <a:rPr lang="nl-NL" dirty="0"/>
              <a:t> </a:t>
            </a:r>
            <a:r>
              <a:rPr lang="nl-NL" dirty="0" err="1" smtClean="0"/>
              <a:t>Ursachenanalyse</a:t>
            </a:r>
            <a:r>
              <a:rPr lang="nl-NL" dirty="0" smtClean="0"/>
              <a:t> </a:t>
            </a:r>
          </a:p>
          <a:p>
            <a:r>
              <a:rPr lang="nl-NL" dirty="0" err="1" smtClean="0"/>
              <a:t>entwerfen</a:t>
            </a:r>
            <a:r>
              <a:rPr lang="nl-NL" dirty="0" smtClean="0"/>
              <a:t> </a:t>
            </a:r>
            <a:r>
              <a:rPr lang="nl-NL" dirty="0" err="1"/>
              <a:t>eines</a:t>
            </a:r>
            <a:r>
              <a:rPr lang="nl-NL" dirty="0"/>
              <a:t> </a:t>
            </a:r>
            <a:r>
              <a:rPr lang="nl-NL" dirty="0" err="1"/>
              <a:t>Handlungsplans</a:t>
            </a:r>
            <a:r>
              <a:rPr lang="nl-NL" dirty="0"/>
              <a:t> / </a:t>
            </a:r>
            <a:r>
              <a:rPr lang="nl-NL" dirty="0" err="1"/>
              <a:t>einer</a:t>
            </a:r>
            <a:r>
              <a:rPr lang="nl-NL" dirty="0"/>
              <a:t> </a:t>
            </a:r>
            <a:r>
              <a:rPr lang="nl-NL" dirty="0" smtClean="0"/>
              <a:t>Strategie </a:t>
            </a:r>
          </a:p>
          <a:p>
            <a:r>
              <a:rPr lang="nl-NL" dirty="0" smtClean="0"/>
              <a:t>Steuerung </a:t>
            </a:r>
            <a:r>
              <a:rPr lang="nl-NL" dirty="0"/>
              <a:t>und </a:t>
            </a:r>
            <a:r>
              <a:rPr lang="nl-N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Koordination</a:t>
            </a:r>
            <a:r>
              <a:rPr lang="nl-NL" dirty="0" smtClean="0"/>
              <a:t> </a:t>
            </a:r>
            <a:r>
              <a:rPr lang="nl-NL" dirty="0"/>
              <a:t>des Verfahrens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296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 smtClean="0"/>
              <a:t>Erkenntnisse und Einsichten</a:t>
            </a:r>
            <a:endParaRPr lang="nl-NL" sz="4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Konfliktakten sind (in der Tat) extrem belastend</a:t>
            </a:r>
          </a:p>
          <a:p>
            <a:r>
              <a:rPr lang="nl-NL" dirty="0" smtClean="0"/>
              <a:t>Spezielle/s Zuständigkeiten und Fachwissen in der Organisation?</a:t>
            </a:r>
          </a:p>
          <a:p>
            <a:r>
              <a:rPr lang="nl-NL" dirty="0" err="1" smtClean="0"/>
              <a:t>Prävention</a:t>
            </a:r>
            <a:r>
              <a:rPr lang="nl-NL" dirty="0" smtClean="0"/>
              <a:t>? </a:t>
            </a:r>
            <a:r>
              <a:rPr lang="nl-NL" dirty="0" err="1" smtClean="0"/>
              <a:t>Anfang</a:t>
            </a:r>
            <a:r>
              <a:rPr lang="nl-NL" dirty="0" smtClean="0"/>
              <a:t> </a:t>
            </a:r>
            <a:r>
              <a:rPr lang="nl-NL" dirty="0" err="1" smtClean="0"/>
              <a:t>und</a:t>
            </a:r>
            <a:r>
              <a:rPr lang="nl-NL" dirty="0" smtClean="0"/>
              <a:t> “</a:t>
            </a:r>
            <a:r>
              <a:rPr lang="nl-NL" i="1" dirty="0" err="1" smtClean="0"/>
              <a:t>early</a:t>
            </a:r>
            <a:r>
              <a:rPr lang="nl-NL" i="1" dirty="0" smtClean="0"/>
              <a:t> </a:t>
            </a:r>
            <a:r>
              <a:rPr lang="nl-NL" i="1" dirty="0" err="1"/>
              <a:t>warning</a:t>
            </a:r>
            <a:r>
              <a:rPr lang="nl-NL" i="1" dirty="0"/>
              <a:t> </a:t>
            </a:r>
            <a:r>
              <a:rPr lang="nl-NL" i="1" dirty="0" err="1" smtClean="0"/>
              <a:t>signals</a:t>
            </a:r>
            <a:r>
              <a:rPr lang="nl-NL" i="1" dirty="0" smtClean="0"/>
              <a:t>”</a:t>
            </a:r>
            <a:endParaRPr lang="nl-NL" dirty="0" smtClean="0"/>
          </a:p>
          <a:p>
            <a:r>
              <a:rPr lang="nl-NL" dirty="0" smtClean="0"/>
              <a:t>Mehr Variationen bei den Interventionen sind erforderlich</a:t>
            </a:r>
            <a:endParaRPr lang="nl-NL" dirty="0"/>
          </a:p>
          <a:p>
            <a:endParaRPr lang="nl-NL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748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51284" y="566058"/>
            <a:ext cx="9416716" cy="1166490"/>
          </a:xfrm>
        </p:spPr>
        <p:txBody>
          <a:bodyPr>
            <a:noAutofit/>
          </a:bodyPr>
          <a:lstStyle/>
          <a:p>
            <a:pPr algn="l"/>
            <a:r>
              <a:rPr lang="nl-NL" sz="4000" b="1" dirty="0" smtClean="0"/>
              <a:t>Unvernünftiges Beschwerdeführerverhalten:  Vorschläge für ein angemessenes Vorgehen  </a:t>
            </a:r>
            <a:endParaRPr lang="nl-NL" sz="40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2165684"/>
            <a:ext cx="9144000" cy="4456497"/>
          </a:xfrm>
        </p:spPr>
        <p:txBody>
          <a:bodyPr>
            <a:normAutofit fontScale="250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9600" dirty="0" smtClean="0"/>
              <a:t>Die Beschwerde kann Teil eines komplexen Konfliktes sein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9600" dirty="0" smtClean="0"/>
              <a:t>Trennen Sie </a:t>
            </a:r>
            <a:r>
              <a:rPr lang="nl-NL" sz="9600" dirty="0" err="1" smtClean="0"/>
              <a:t>klar</a:t>
            </a:r>
            <a:r>
              <a:rPr lang="nl-NL" sz="9600" dirty="0" smtClean="0"/>
              <a:t> </a:t>
            </a:r>
            <a:r>
              <a:rPr lang="nl-NL" sz="9600" dirty="0" err="1" smtClean="0"/>
              <a:t>zwischen</a:t>
            </a:r>
            <a:r>
              <a:rPr lang="nl-NL" sz="9600" dirty="0" smtClean="0"/>
              <a:t> der </a:t>
            </a:r>
            <a:r>
              <a:rPr lang="nl-NL" sz="9600" dirty="0" err="1" smtClean="0"/>
              <a:t>Sache</a:t>
            </a:r>
            <a:r>
              <a:rPr lang="nl-NL" sz="9600" dirty="0" smtClean="0"/>
              <a:t>, </a:t>
            </a:r>
            <a:r>
              <a:rPr lang="nl-NL" sz="9600" dirty="0" err="1" smtClean="0"/>
              <a:t>dem</a:t>
            </a:r>
            <a:r>
              <a:rPr lang="nl-NL" sz="9600" dirty="0" smtClean="0"/>
              <a:t> </a:t>
            </a:r>
            <a:r>
              <a:rPr lang="nl-NL" sz="9600" dirty="0" err="1" smtClean="0"/>
              <a:t>Verhalten</a:t>
            </a:r>
            <a:r>
              <a:rPr lang="nl-NL" sz="9600" dirty="0"/>
              <a:t>,</a:t>
            </a:r>
            <a:r>
              <a:rPr lang="nl-NL" sz="9600" dirty="0" smtClean="0"/>
              <a:t> der Person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9600" dirty="0" err="1" smtClean="0"/>
              <a:t>Seien</a:t>
            </a:r>
            <a:r>
              <a:rPr lang="nl-NL" sz="9600" dirty="0" smtClean="0"/>
              <a:t> </a:t>
            </a:r>
            <a:r>
              <a:rPr lang="nl-NL" sz="9600" dirty="0" err="1" smtClean="0"/>
              <a:t>Sie</a:t>
            </a:r>
            <a:r>
              <a:rPr lang="nl-NL" sz="9600" dirty="0" smtClean="0"/>
              <a:t> </a:t>
            </a:r>
            <a:r>
              <a:rPr lang="nl-NL" sz="9600" dirty="0" err="1" smtClean="0"/>
              <a:t>sehr</a:t>
            </a:r>
            <a:r>
              <a:rPr lang="nl-NL" sz="9600" dirty="0" smtClean="0"/>
              <a:t> </a:t>
            </a:r>
            <a:r>
              <a:rPr lang="nl-NL" sz="9600" dirty="0" err="1" smtClean="0"/>
              <a:t>klar</a:t>
            </a:r>
            <a:r>
              <a:rPr lang="nl-NL" sz="9600" dirty="0" smtClean="0"/>
              <a:t>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l-NL" sz="9600" dirty="0" smtClean="0"/>
              <a:t>in Bezug auf die realisierbaren Ergebnisse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l-NL" sz="9600" dirty="0" smtClean="0"/>
              <a:t>in Ihrer Sprache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l-NL" sz="9600" dirty="0"/>
              <a:t>w</a:t>
            </a:r>
            <a:r>
              <a:rPr lang="nl-NL" sz="9600" dirty="0" smtClean="0"/>
              <a:t>elches Verhalten Sie nicht </a:t>
            </a:r>
            <a:r>
              <a:rPr lang="nl-NL" sz="9600" dirty="0" err="1" smtClean="0"/>
              <a:t>akzeptieren</a:t>
            </a:r>
            <a:endParaRPr lang="nl-NL" sz="96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9600" dirty="0" smtClean="0"/>
              <a:t> Geben Sie der Sache die Energie, die sie verdient und nicht mehr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9600" dirty="0" smtClean="0"/>
              <a:t> Schließlich: Hören Sie auf, Ihr ‘</a:t>
            </a:r>
            <a:r>
              <a:rPr lang="nl-NL" sz="9600" dirty="0"/>
              <a:t>N</a:t>
            </a:r>
            <a:r>
              <a:rPr lang="nl-NL" sz="9600" dirty="0" smtClean="0"/>
              <a:t>ein’ zu erklären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9600" dirty="0" smtClean="0"/>
              <a:t> Schließlich: Hören Sie auf, über die Sache zu diskutieren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9600" dirty="0" smtClean="0"/>
              <a:t> Schützen Sie sich </a:t>
            </a:r>
            <a:r>
              <a:rPr lang="nl-NL" sz="9600" dirty="0" err="1" smtClean="0"/>
              <a:t>selbst</a:t>
            </a:r>
            <a:r>
              <a:rPr lang="nl-NL" sz="9600" dirty="0" smtClean="0"/>
              <a:t> </a:t>
            </a:r>
            <a:r>
              <a:rPr lang="nl-NL" sz="9600" dirty="0" err="1" smtClean="0"/>
              <a:t>gegen</a:t>
            </a:r>
            <a:r>
              <a:rPr lang="nl-NL" sz="9600" dirty="0" smtClean="0"/>
              <a:t> eine zu </a:t>
            </a:r>
            <a:r>
              <a:rPr lang="nl-NL" sz="9600" dirty="0" err="1" smtClean="0"/>
              <a:t>starke</a:t>
            </a:r>
            <a:r>
              <a:rPr lang="nl-NL" sz="9600" dirty="0" smtClean="0"/>
              <a:t> </a:t>
            </a:r>
            <a:r>
              <a:rPr lang="nl-NL" sz="9600" dirty="0" err="1" smtClean="0"/>
              <a:t>Belastung</a:t>
            </a:r>
            <a:endParaRPr lang="nl-NL" sz="96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9600" dirty="0"/>
              <a:t> </a:t>
            </a:r>
            <a:r>
              <a:rPr lang="nl-NL" sz="9600" dirty="0" smtClean="0"/>
              <a:t>Behalten Sie die Kontrolle über den Vorgang und das Verfahren</a:t>
            </a:r>
          </a:p>
          <a:p>
            <a:pPr algn="l"/>
            <a:r>
              <a:rPr lang="nl-NL" sz="9600" dirty="0" smtClean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 smtClean="0"/>
          </a:p>
          <a:p>
            <a:pPr algn="l"/>
            <a:endParaRPr lang="nl-NL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017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10139"/>
            <a:ext cx="10515600" cy="1180549"/>
          </a:xfrm>
        </p:spPr>
        <p:txBody>
          <a:bodyPr>
            <a:normAutofit fontScale="90000"/>
          </a:bodyPr>
          <a:lstStyle/>
          <a:p>
            <a:pPr algn="ctr"/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>Komplexe Beschwerden:</a:t>
            </a:r>
            <a:br>
              <a:rPr lang="nl-NL" b="1" dirty="0" smtClean="0"/>
            </a:br>
            <a:r>
              <a:rPr lang="nl-NL" b="1" dirty="0"/>
              <a:t>E</a:t>
            </a:r>
            <a:r>
              <a:rPr lang="nl-NL" b="1" dirty="0" smtClean="0"/>
              <a:t>ine Herausforderung </a:t>
            </a:r>
            <a:br>
              <a:rPr lang="nl-NL" b="1" dirty="0" smtClean="0"/>
            </a:b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596551"/>
            <a:ext cx="10515600" cy="3580412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i="1" dirty="0" err="1" smtClean="0"/>
              <a:t>Eigenschaften</a:t>
            </a:r>
            <a:r>
              <a:rPr lang="en-US" sz="2400" b="1" i="1" dirty="0" smtClean="0"/>
              <a:t> von </a:t>
            </a:r>
            <a:r>
              <a:rPr lang="en-US" sz="2400" b="1" i="1" dirty="0" err="1" smtClean="0"/>
              <a:t>eskalierten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Konflikten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zwischen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Bürger</a:t>
            </a:r>
            <a:r>
              <a:rPr lang="en-US" sz="2400" b="1" i="1" dirty="0" smtClean="0"/>
              <a:t>* und </a:t>
            </a:r>
            <a:r>
              <a:rPr lang="en-US" sz="2400" b="1" i="1" dirty="0" err="1" smtClean="0"/>
              <a:t>Behörden</a:t>
            </a:r>
            <a:endParaRPr lang="en-US" sz="2400" b="1" i="1" dirty="0" smtClean="0"/>
          </a:p>
          <a:p>
            <a:pPr marL="0" indent="0" algn="ctr">
              <a:buNone/>
            </a:pPr>
            <a:r>
              <a:rPr lang="en-US" sz="2400" b="1" i="1" dirty="0" err="1"/>
              <a:t>Erkenntnisse</a:t>
            </a:r>
            <a:r>
              <a:rPr lang="en-US" sz="2400" b="1" i="1" dirty="0"/>
              <a:t> </a:t>
            </a:r>
            <a:r>
              <a:rPr lang="en-US" sz="2400" b="1" i="1" dirty="0" err="1" smtClean="0"/>
              <a:t>bei</a:t>
            </a:r>
            <a:r>
              <a:rPr lang="en-US" sz="2400" b="1" i="1" dirty="0" smtClean="0"/>
              <a:t> den </a:t>
            </a:r>
            <a:r>
              <a:rPr lang="en-US" sz="2400" b="1" i="1" dirty="0" err="1" smtClean="0"/>
              <a:t>Niederländischen</a:t>
            </a:r>
            <a:r>
              <a:rPr lang="en-US" sz="2400" b="1" i="1" dirty="0" smtClean="0"/>
              <a:t> </a:t>
            </a:r>
            <a:r>
              <a:rPr lang="en-US" sz="2400" b="1" i="1" dirty="0" err="1"/>
              <a:t>Steuerbehörden</a:t>
            </a:r>
            <a:endParaRPr lang="en-US" sz="2400" b="1" i="1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r>
              <a:rPr lang="en-US" sz="2000" b="1" i="1" dirty="0" smtClean="0"/>
              <a:t>					</a:t>
            </a:r>
            <a:r>
              <a:rPr lang="en-US" sz="2000" b="1" i="1" dirty="0" err="1" smtClean="0"/>
              <a:t>Bürgerbeauftragte</a:t>
            </a:r>
            <a:r>
              <a:rPr lang="en-US" sz="2000" b="1" i="1" dirty="0" smtClean="0"/>
              <a:t> für </a:t>
            </a:r>
            <a:r>
              <a:rPr lang="en-US" sz="2000" b="1" i="1" dirty="0" err="1" smtClean="0"/>
              <a:t>soziale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Angelegenheiten</a:t>
            </a:r>
            <a:r>
              <a:rPr lang="en-US" sz="2000" b="1" i="1" dirty="0" smtClean="0"/>
              <a:t> / 						Schleswig-</a:t>
            </a:r>
            <a:r>
              <a:rPr lang="en-US" sz="2000" b="1" i="1" dirty="0" err="1" smtClean="0"/>
              <a:t>Holsteinischer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Landtag</a:t>
            </a:r>
            <a:endParaRPr lang="en-US" sz="2000" b="1" i="1" dirty="0"/>
          </a:p>
          <a:p>
            <a:pPr marL="0" indent="0">
              <a:buNone/>
            </a:pPr>
            <a:r>
              <a:rPr lang="en-US" sz="2000" b="1" i="1" dirty="0" smtClean="0"/>
              <a:t>					</a:t>
            </a:r>
          </a:p>
          <a:p>
            <a:pPr marL="0" indent="0">
              <a:buNone/>
            </a:pPr>
            <a:r>
              <a:rPr lang="en-US" sz="2000" b="1" i="1" dirty="0"/>
              <a:t>	</a:t>
            </a:r>
            <a:r>
              <a:rPr lang="en-US" sz="2000" b="1" i="1" dirty="0" smtClean="0"/>
              <a:t>				Valentijn </a:t>
            </a:r>
            <a:r>
              <a:rPr lang="en-US" sz="2000" b="1" i="1" dirty="0" err="1" smtClean="0"/>
              <a:t>Crijns</a:t>
            </a:r>
            <a:r>
              <a:rPr lang="en-US" sz="2000" b="1" i="1" dirty="0" smtClean="0"/>
              <a:t> </a:t>
            </a:r>
          </a:p>
          <a:p>
            <a:pPr marL="0" indent="0" algn="r">
              <a:buNone/>
            </a:pPr>
            <a:endParaRPr lang="nl-NL" sz="2000" i="1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609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61712"/>
          </a:xfrm>
        </p:spPr>
        <p:txBody>
          <a:bodyPr>
            <a:normAutofit/>
          </a:bodyPr>
          <a:lstStyle/>
          <a:p>
            <a:pPr algn="l"/>
            <a:r>
              <a:rPr lang="nl-NL" sz="4000" b="1" dirty="0" err="1" smtClean="0"/>
              <a:t>Inhalt</a:t>
            </a:r>
            <a:endParaRPr lang="nl-NL" sz="40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2974205"/>
            <a:ext cx="9144000" cy="288757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 smtClean="0"/>
              <a:t>Untersuchung: Subjekt, Zweck, Umfang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 smtClean="0"/>
              <a:t>Konfliktakte: Beschreibung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 err="1" smtClean="0"/>
              <a:t>Literatur</a:t>
            </a:r>
            <a:endParaRPr lang="nl-N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 smtClean="0"/>
              <a:t>Untersuchungs</a:t>
            </a:r>
            <a:r>
              <a:rPr lang="nl-NL" dirty="0"/>
              <a:t>m</a:t>
            </a:r>
            <a:r>
              <a:rPr lang="nl-NL" dirty="0" smtClean="0"/>
              <a:t>odell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 err="1" smtClean="0"/>
              <a:t>Untersuchungsergebnisse</a:t>
            </a:r>
            <a:endParaRPr lang="nl-NL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 smtClean="0"/>
              <a:t>Erkenntnisse, Schlussfolgerungen </a:t>
            </a:r>
            <a:endParaRPr lang="nl-NL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324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 smtClean="0"/>
              <a:t>Untersuchung: Subjekt, Zweck, Umfang</a:t>
            </a:r>
            <a:endParaRPr lang="nl-NL" sz="4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 smtClean="0"/>
          </a:p>
          <a:p>
            <a:pPr>
              <a:lnSpc>
                <a:spcPct val="100000"/>
              </a:lnSpc>
            </a:pPr>
            <a:r>
              <a:rPr lang="nl-NL" dirty="0" smtClean="0"/>
              <a:t>Subjekt	: “Konfliktakten”</a:t>
            </a:r>
          </a:p>
          <a:p>
            <a:pPr>
              <a:lnSpc>
                <a:spcPct val="100000"/>
              </a:lnSpc>
            </a:pPr>
            <a:r>
              <a:rPr lang="nl-NL" dirty="0" smtClean="0"/>
              <a:t>Zweck</a:t>
            </a:r>
            <a:r>
              <a:rPr lang="nl-NL" dirty="0"/>
              <a:t>	</a:t>
            </a:r>
            <a:r>
              <a:rPr lang="nl-NL" dirty="0" smtClean="0"/>
              <a:t>: </a:t>
            </a:r>
            <a:r>
              <a:rPr lang="nl-NL" dirty="0"/>
              <a:t>E</a:t>
            </a:r>
            <a:r>
              <a:rPr lang="nl-NL" dirty="0" smtClean="0"/>
              <a:t>in besseres Verständnis</a:t>
            </a:r>
            <a:r>
              <a:rPr lang="en-US" dirty="0" smtClean="0"/>
              <a:t> der Problemsituation, 				  </a:t>
            </a:r>
            <a:r>
              <a:rPr lang="en-US" dirty="0" err="1" smtClean="0"/>
              <a:t>Untersuchung</a:t>
            </a:r>
            <a:r>
              <a:rPr lang="en-US" dirty="0" smtClean="0"/>
              <a:t> der </a:t>
            </a:r>
            <a:r>
              <a:rPr lang="en-US" dirty="0" err="1" smtClean="0"/>
              <a:t>Verfahrenskosten</a:t>
            </a:r>
            <a:r>
              <a:rPr lang="en-US" dirty="0" smtClean="0"/>
              <a:t>, </a:t>
            </a:r>
            <a:r>
              <a:rPr lang="en-US" dirty="0" err="1" smtClean="0"/>
              <a:t>Erkennen</a:t>
            </a:r>
            <a:r>
              <a:rPr lang="en-US" dirty="0"/>
              <a:t> </a:t>
            </a:r>
            <a:r>
              <a:rPr lang="en-US" dirty="0" smtClean="0"/>
              <a:t>von 			  </a:t>
            </a:r>
            <a:r>
              <a:rPr lang="en-US" dirty="0" err="1" smtClean="0"/>
              <a:t>Lösungsmöglichkeiten</a:t>
            </a: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err="1" smtClean="0"/>
              <a:t>Umfang</a:t>
            </a:r>
            <a:r>
              <a:rPr lang="en-US" dirty="0" smtClean="0"/>
              <a:t>	: </a:t>
            </a:r>
            <a:r>
              <a:rPr lang="en-US" dirty="0" err="1" smtClean="0"/>
              <a:t>Niederländische</a:t>
            </a:r>
            <a:r>
              <a:rPr lang="en-US" dirty="0" smtClean="0"/>
              <a:t> </a:t>
            </a:r>
            <a:r>
              <a:rPr lang="en-US" dirty="0" err="1" smtClean="0"/>
              <a:t>Steuerbehörden</a:t>
            </a:r>
            <a:r>
              <a:rPr lang="en-US" dirty="0" smtClean="0"/>
              <a:t>, </a:t>
            </a:r>
            <a:r>
              <a:rPr lang="en-US" dirty="0" err="1" smtClean="0"/>
              <a:t>andere</a:t>
            </a:r>
            <a:r>
              <a:rPr lang="en-US" dirty="0" smtClean="0"/>
              <a:t> 					  </a:t>
            </a:r>
            <a:r>
              <a:rPr lang="en-US" dirty="0" err="1" smtClean="0"/>
              <a:t>Regierungsbehörden</a:t>
            </a:r>
            <a:r>
              <a:rPr lang="en-US" dirty="0" smtClean="0"/>
              <a:t>, </a:t>
            </a:r>
            <a:r>
              <a:rPr lang="en-US" dirty="0" err="1" smtClean="0"/>
              <a:t>Ombudsmanbehörden</a:t>
            </a:r>
            <a:r>
              <a:rPr lang="en-US" dirty="0" smtClean="0"/>
              <a:t> in NL und  		 	 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Ausland</a:t>
            </a:r>
            <a:r>
              <a:rPr lang="en-US" dirty="0" smtClean="0"/>
              <a:t> </a:t>
            </a:r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508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 smtClean="0"/>
              <a:t>Konfliktakte: Beschreibung</a:t>
            </a:r>
            <a:endParaRPr lang="nl-NL" sz="4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Eine Akte – einschliesslich aller beteiligter Prozesse in der Verwaltung – in der Beziehung zwischen der Regierungsbehörde und dem </a:t>
            </a:r>
            <a:r>
              <a:rPr lang="nl-NL" dirty="0" err="1" smtClean="0"/>
              <a:t>Bürger</a:t>
            </a:r>
            <a:r>
              <a:rPr lang="nl-NL" dirty="0" smtClean="0"/>
              <a:t>, wo	</a:t>
            </a:r>
          </a:p>
          <a:p>
            <a:r>
              <a:rPr lang="nl-NL" dirty="0" smtClean="0"/>
              <a:t>die </a:t>
            </a:r>
            <a:r>
              <a:rPr lang="nl-NL" dirty="0" err="1" smtClean="0"/>
              <a:t>Verfahrenskosten</a:t>
            </a:r>
            <a:r>
              <a:rPr lang="nl-NL" dirty="0" smtClean="0"/>
              <a:t> nicht allein durch die inhaltliche (faktische oder gesetzliche) Komplexität </a:t>
            </a:r>
            <a:r>
              <a:rPr lang="nl-NL" dirty="0" err="1" smtClean="0"/>
              <a:t>erklärt</a:t>
            </a:r>
            <a:r>
              <a:rPr lang="nl-NL" dirty="0" smtClean="0"/>
              <a:t> werden </a:t>
            </a:r>
            <a:r>
              <a:rPr lang="nl-NL" dirty="0" err="1" smtClean="0"/>
              <a:t>können</a:t>
            </a:r>
            <a:r>
              <a:rPr lang="nl-NL" dirty="0"/>
              <a:t>, </a:t>
            </a:r>
            <a:endParaRPr lang="nl-NL" dirty="0" smtClean="0"/>
          </a:p>
          <a:p>
            <a:r>
              <a:rPr lang="nl-NL" dirty="0" smtClean="0"/>
              <a:t>die Akte durch die bearbeitenden Angestellten als sehr belastend </a:t>
            </a:r>
            <a:r>
              <a:rPr lang="nl-NL" dirty="0" err="1" smtClean="0"/>
              <a:t>empfunden</a:t>
            </a:r>
            <a:r>
              <a:rPr lang="nl-NL" dirty="0" smtClean="0"/>
              <a:t> </a:t>
            </a:r>
            <a:r>
              <a:rPr lang="nl-NL" dirty="0" err="1" smtClean="0"/>
              <a:t>wird</a:t>
            </a:r>
            <a:r>
              <a:rPr lang="nl-NL" dirty="0" smtClean="0"/>
              <a:t>.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157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 err="1" smtClean="0"/>
              <a:t>Literaturforschung</a:t>
            </a:r>
            <a:r>
              <a:rPr lang="nl-NL" sz="4000" b="1" dirty="0" smtClean="0"/>
              <a:t> 1</a:t>
            </a:r>
            <a:endParaRPr lang="nl-NL" sz="4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122713"/>
            <a:ext cx="10515600" cy="4054249"/>
          </a:xfrm>
        </p:spPr>
        <p:txBody>
          <a:bodyPr>
            <a:normAutofit/>
          </a:bodyPr>
          <a:lstStyle/>
          <a:p>
            <a:r>
              <a:rPr lang="nl-NL" dirty="0" err="1" smtClean="0"/>
              <a:t>Ausgangspunkt</a:t>
            </a:r>
            <a:r>
              <a:rPr lang="nl-NL" dirty="0" smtClean="0"/>
              <a:t>: “</a:t>
            </a:r>
            <a:r>
              <a:rPr lang="nl-NL" i="1" dirty="0" err="1" smtClean="0"/>
              <a:t>intractable</a:t>
            </a:r>
            <a:r>
              <a:rPr lang="nl-NL" i="1" dirty="0" smtClean="0"/>
              <a:t> </a:t>
            </a:r>
            <a:r>
              <a:rPr lang="nl-NL" i="1" dirty="0" err="1" smtClean="0"/>
              <a:t>conflicts</a:t>
            </a:r>
            <a:r>
              <a:rPr lang="nl-NL" i="1" dirty="0" smtClean="0"/>
              <a:t>” </a:t>
            </a:r>
          </a:p>
          <a:p>
            <a:pPr lvl="1"/>
            <a:r>
              <a:rPr lang="nl-NL" sz="2200" i="1" dirty="0" smtClean="0"/>
              <a:t>langfristig, intensiv, komplex, destruktiv, resistent</a:t>
            </a:r>
          </a:p>
          <a:p>
            <a:r>
              <a:rPr lang="nl-NL" dirty="0" smtClean="0"/>
              <a:t>Eigenschaften der Konfliktakten, der Konfliktparteien, Verfahrenskosten </a:t>
            </a:r>
          </a:p>
          <a:p>
            <a:r>
              <a:rPr lang="nl-NL" dirty="0" smtClean="0"/>
              <a:t>Fokus auf Beschwerdebearbeitung und Rechtsstreitigkeiten</a:t>
            </a:r>
            <a:endParaRPr lang="nl-NL" dirty="0"/>
          </a:p>
          <a:p>
            <a:r>
              <a:rPr lang="nl-NL" dirty="0" smtClean="0"/>
              <a:t>Fokus auf Verhalten der Bürger: irrational, ärgerlich, querulantisch </a:t>
            </a:r>
          </a:p>
          <a:p>
            <a:r>
              <a:rPr lang="nl-NL" dirty="0" smtClean="0"/>
              <a:t>Geringerer Fokus auf Verhalten der Behörden / Beamten </a:t>
            </a:r>
          </a:p>
          <a:p>
            <a:r>
              <a:rPr lang="nl-NL" dirty="0" smtClean="0"/>
              <a:t>Verfahrenskosten und emotionale Belastung auf beiden Seiten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267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 err="1"/>
              <a:t>Literaturforschung</a:t>
            </a:r>
            <a:r>
              <a:rPr lang="nl-NL" sz="4000" b="1" dirty="0"/>
              <a:t> </a:t>
            </a:r>
            <a:r>
              <a:rPr lang="nl-NL" sz="4000" b="1" dirty="0" smtClean="0"/>
              <a:t>2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Was </a:t>
            </a:r>
            <a:r>
              <a:rPr lang="nl-NL" dirty="0" err="1" smtClean="0"/>
              <a:t>ist</a:t>
            </a:r>
            <a:r>
              <a:rPr lang="nl-NL" dirty="0" smtClean="0"/>
              <a:t> </a:t>
            </a:r>
            <a:r>
              <a:rPr lang="nl-NL" dirty="0" err="1" smtClean="0"/>
              <a:t>irrationales</a:t>
            </a:r>
            <a:r>
              <a:rPr lang="nl-NL" dirty="0" smtClean="0"/>
              <a:t> </a:t>
            </a:r>
            <a:r>
              <a:rPr lang="nl-NL" dirty="0" err="1" smtClean="0"/>
              <a:t>oder</a:t>
            </a:r>
            <a:r>
              <a:rPr lang="nl-NL" dirty="0" smtClean="0"/>
              <a:t> </a:t>
            </a:r>
            <a:r>
              <a:rPr lang="nl-NL" dirty="0" err="1" smtClean="0"/>
              <a:t>ärgerliches</a:t>
            </a:r>
            <a:r>
              <a:rPr lang="nl-NL" dirty="0" smtClean="0"/>
              <a:t> </a:t>
            </a:r>
            <a:r>
              <a:rPr lang="nl-NL" dirty="0" err="1" smtClean="0"/>
              <a:t>Verhalten</a:t>
            </a:r>
            <a:r>
              <a:rPr lang="nl-NL" dirty="0" smtClean="0"/>
              <a:t>? </a:t>
            </a:r>
          </a:p>
          <a:p>
            <a:r>
              <a:rPr lang="nl-NL" dirty="0" err="1" smtClean="0"/>
              <a:t>Abgrenzung</a:t>
            </a:r>
            <a:r>
              <a:rPr lang="nl-NL" dirty="0" smtClean="0"/>
              <a:t> </a:t>
            </a:r>
            <a:r>
              <a:rPr lang="nl-NL" dirty="0" err="1" smtClean="0"/>
              <a:t>zwischen</a:t>
            </a:r>
            <a:r>
              <a:rPr lang="nl-NL" dirty="0" smtClean="0"/>
              <a:t> </a:t>
            </a:r>
            <a:r>
              <a:rPr lang="nl-NL" dirty="0" err="1" smtClean="0"/>
              <a:t>rational</a:t>
            </a:r>
            <a:r>
              <a:rPr lang="nl-NL" dirty="0" smtClean="0"/>
              <a:t> </a:t>
            </a:r>
            <a:r>
              <a:rPr lang="nl-NL" dirty="0" err="1" smtClean="0"/>
              <a:t>und</a:t>
            </a:r>
            <a:r>
              <a:rPr lang="nl-NL" dirty="0" smtClean="0"/>
              <a:t> </a:t>
            </a:r>
            <a:r>
              <a:rPr lang="nl-NL" dirty="0" err="1" smtClean="0"/>
              <a:t>irrational</a:t>
            </a:r>
            <a:endParaRPr lang="nl-NL" dirty="0" smtClean="0"/>
          </a:p>
          <a:p>
            <a:r>
              <a:rPr lang="nl-NL" dirty="0" smtClean="0"/>
              <a:t>Liegt eine </a:t>
            </a:r>
            <a:r>
              <a:rPr lang="nl-NL" dirty="0"/>
              <a:t>psychische </a:t>
            </a:r>
            <a:r>
              <a:rPr lang="nl-NL" dirty="0" smtClean="0"/>
              <a:t>Krankheit vor?</a:t>
            </a:r>
            <a:endParaRPr lang="nl-NL" dirty="0"/>
          </a:p>
          <a:p>
            <a:r>
              <a:rPr lang="nl-NL" dirty="0" err="1" smtClean="0"/>
              <a:t>Huhn</a:t>
            </a:r>
            <a:r>
              <a:rPr lang="nl-NL" dirty="0" smtClean="0"/>
              <a:t> </a:t>
            </a:r>
            <a:r>
              <a:rPr lang="nl-NL" dirty="0" err="1" smtClean="0"/>
              <a:t>oder</a:t>
            </a:r>
            <a:r>
              <a:rPr lang="nl-NL" dirty="0" smtClean="0"/>
              <a:t> Ei: die </a:t>
            </a:r>
            <a:r>
              <a:rPr lang="nl-NL" dirty="0" err="1" smtClean="0"/>
              <a:t>Rolle</a:t>
            </a:r>
            <a:r>
              <a:rPr lang="nl-NL" dirty="0" smtClean="0"/>
              <a:t> der </a:t>
            </a:r>
            <a:r>
              <a:rPr lang="nl-NL" dirty="0" err="1" smtClean="0"/>
              <a:t>Behörde</a:t>
            </a:r>
            <a:r>
              <a:rPr lang="nl-NL" dirty="0" smtClean="0"/>
              <a:t> </a:t>
            </a:r>
          </a:p>
          <a:p>
            <a:pPr lvl="1">
              <a:defRPr/>
            </a:pPr>
            <a:endParaRPr lang="nl-NL" altLang="nl-NL" i="1" dirty="0" smtClean="0"/>
          </a:p>
          <a:p>
            <a:pPr lvl="1">
              <a:defRPr/>
            </a:pPr>
            <a:endParaRPr lang="nl-NL" altLang="nl-NL" i="1" dirty="0"/>
          </a:p>
          <a:p>
            <a:pPr lvl="1">
              <a:defRPr/>
            </a:pPr>
            <a:endParaRPr lang="nl-NL" altLang="nl-NL" i="1" dirty="0" smtClean="0"/>
          </a:p>
          <a:p>
            <a:pPr lvl="1">
              <a:defRPr/>
            </a:pPr>
            <a:r>
              <a:rPr lang="nl-NL" altLang="nl-NL" i="1" dirty="0" err="1" smtClean="0"/>
              <a:t>Unreasonable</a:t>
            </a:r>
            <a:r>
              <a:rPr lang="nl-NL" altLang="nl-NL" i="1" dirty="0" smtClean="0"/>
              <a:t> </a:t>
            </a:r>
            <a:r>
              <a:rPr lang="nl-NL" altLang="nl-NL" i="1" dirty="0" err="1"/>
              <a:t>complainant</a:t>
            </a:r>
            <a:r>
              <a:rPr lang="nl-NL" altLang="nl-NL" i="1" dirty="0"/>
              <a:t> </a:t>
            </a:r>
            <a:r>
              <a:rPr lang="nl-NL" altLang="nl-NL" i="1" dirty="0" err="1"/>
              <a:t>conduct</a:t>
            </a:r>
            <a:r>
              <a:rPr lang="nl-NL" altLang="nl-NL" i="1" dirty="0"/>
              <a:t>, </a:t>
            </a:r>
            <a:r>
              <a:rPr lang="nl-NL" altLang="nl-NL" i="1" dirty="0" err="1"/>
              <a:t>vexatious</a:t>
            </a:r>
            <a:r>
              <a:rPr lang="nl-NL" altLang="nl-NL" i="1" dirty="0"/>
              <a:t> </a:t>
            </a:r>
            <a:r>
              <a:rPr lang="nl-NL" altLang="nl-NL" i="1" dirty="0" err="1"/>
              <a:t>litigant</a:t>
            </a:r>
            <a:r>
              <a:rPr lang="nl-NL" altLang="nl-NL" i="1" dirty="0"/>
              <a:t>, </a:t>
            </a:r>
            <a:r>
              <a:rPr lang="nl-NL" altLang="nl-NL" i="1" dirty="0" err="1"/>
              <a:t>querulous</a:t>
            </a:r>
            <a:r>
              <a:rPr lang="nl-NL" altLang="nl-NL" i="1" dirty="0"/>
              <a:t> paranoia</a:t>
            </a:r>
          </a:p>
          <a:p>
            <a:pPr lvl="1">
              <a:defRPr/>
            </a:pPr>
            <a:r>
              <a:rPr lang="nl-NL" altLang="nl-NL" i="1" dirty="0" err="1" smtClean="0"/>
              <a:t>Procédurier</a:t>
            </a:r>
            <a:r>
              <a:rPr lang="nl-NL" altLang="nl-NL" i="1" dirty="0" smtClean="0"/>
              <a:t> </a:t>
            </a:r>
            <a:r>
              <a:rPr lang="nl-NL" altLang="nl-NL" i="1" dirty="0" err="1"/>
              <a:t>compulsif</a:t>
            </a:r>
            <a:endParaRPr lang="nl-NL" altLang="nl-NL" i="1" dirty="0"/>
          </a:p>
          <a:p>
            <a:pPr lvl="1">
              <a:defRPr/>
            </a:pPr>
            <a:r>
              <a:rPr lang="nl-NL" altLang="nl-NL" i="1" dirty="0" smtClean="0"/>
              <a:t>Lastig klaaggedrag, querulant</a:t>
            </a:r>
          </a:p>
          <a:p>
            <a:pPr lvl="1">
              <a:defRPr/>
            </a:pPr>
            <a:r>
              <a:rPr lang="nl-NL" altLang="nl-NL" i="1" dirty="0" smtClean="0"/>
              <a:t>Querulantenwahn</a:t>
            </a:r>
            <a:r>
              <a:rPr lang="nl-NL" altLang="nl-NL" i="1" dirty="0"/>
              <a:t>, </a:t>
            </a:r>
            <a:r>
              <a:rPr lang="nl-NL" altLang="nl-NL" i="1" dirty="0" smtClean="0"/>
              <a:t>Prozesshansel</a:t>
            </a:r>
            <a:r>
              <a:rPr lang="nl-NL" altLang="nl-NL" i="1" dirty="0"/>
              <a:t>, Streithammel</a:t>
            </a:r>
          </a:p>
          <a:p>
            <a:pPr marL="0" indent="0">
              <a:buNone/>
            </a:pPr>
            <a:endParaRPr lang="nl-NL" dirty="0"/>
          </a:p>
          <a:p>
            <a:endParaRPr lang="nl-NL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191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91004"/>
            <a:ext cx="10515600" cy="1325563"/>
          </a:xfrm>
        </p:spPr>
        <p:txBody>
          <a:bodyPr>
            <a:normAutofit/>
          </a:bodyPr>
          <a:lstStyle/>
          <a:p>
            <a:r>
              <a:rPr lang="nl-NL" sz="4000" b="1" dirty="0" err="1" smtClean="0"/>
              <a:t>Untersuchungsmodell</a:t>
            </a:r>
            <a:r>
              <a:rPr lang="nl-NL" sz="4000" b="1" dirty="0" smtClean="0"/>
              <a:t>: </a:t>
            </a:r>
            <a:br>
              <a:rPr lang="nl-NL" sz="4000" b="1" dirty="0" smtClean="0"/>
            </a:br>
            <a:r>
              <a:rPr lang="nl-NL" sz="4000" b="1" dirty="0" err="1" smtClean="0"/>
              <a:t>Entwurf</a:t>
            </a:r>
            <a:r>
              <a:rPr lang="nl-NL" sz="4000" b="1" dirty="0" smtClean="0"/>
              <a:t>, </a:t>
            </a:r>
            <a:r>
              <a:rPr lang="nl-NL" sz="4000" b="1" dirty="0" err="1" smtClean="0"/>
              <a:t>Datensammlung</a:t>
            </a:r>
            <a:r>
              <a:rPr lang="nl-NL" sz="4000" b="1" dirty="0" smtClean="0"/>
              <a:t>, Methode, Analyse</a:t>
            </a:r>
            <a:endParaRPr lang="nl-NL" sz="4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Entwurf		: Untersuchung von 100 Konfliktakten </a:t>
            </a:r>
          </a:p>
          <a:p>
            <a:r>
              <a:rPr lang="nl-NL" dirty="0" smtClean="0"/>
              <a:t>Datensammlung	: Besonderheiten dieser Akten, Verfahrenskosten, 				</a:t>
            </a:r>
            <a:r>
              <a:rPr lang="nl-NL" dirty="0"/>
              <a:t> </a:t>
            </a:r>
            <a:r>
              <a:rPr lang="nl-NL" dirty="0" smtClean="0"/>
              <a:t> Parteienverhalten</a:t>
            </a:r>
          </a:p>
          <a:p>
            <a:r>
              <a:rPr lang="nl-NL" dirty="0" smtClean="0"/>
              <a:t>Methode		: offene Interviews, Fragebogen, 						  Aktenüberprüfung</a:t>
            </a:r>
          </a:p>
          <a:p>
            <a:r>
              <a:rPr lang="nl-NL" dirty="0" smtClean="0"/>
              <a:t>Analyse		: Eigenschaften, </a:t>
            </a:r>
            <a:r>
              <a:rPr lang="nl-NL" dirty="0" err="1" smtClean="0"/>
              <a:t>Korrelationen</a:t>
            </a:r>
            <a:endParaRPr lang="nl-NL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822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 smtClean="0"/>
              <a:t>Ergebnisse: Kennzeichen der Akten</a:t>
            </a:r>
            <a:endParaRPr lang="nl-NL" sz="4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714323"/>
            <a:ext cx="10515600" cy="3462639"/>
          </a:xfrm>
        </p:spPr>
        <p:txBody>
          <a:bodyPr>
            <a:normAutofit/>
          </a:bodyPr>
          <a:lstStyle/>
          <a:p>
            <a:r>
              <a:rPr lang="nl-NL" dirty="0" err="1" smtClean="0"/>
              <a:t>Dauer</a:t>
            </a:r>
            <a:r>
              <a:rPr lang="nl-NL" dirty="0" smtClean="0"/>
              <a:t>, </a:t>
            </a:r>
            <a:r>
              <a:rPr lang="nl-NL" dirty="0" err="1" smtClean="0"/>
              <a:t>Wachstum</a:t>
            </a:r>
            <a:r>
              <a:rPr lang="nl-NL" dirty="0" smtClean="0"/>
              <a:t>, </a:t>
            </a:r>
            <a:r>
              <a:rPr lang="nl-NL" dirty="0" err="1" smtClean="0"/>
              <a:t>Grösse</a:t>
            </a:r>
            <a:r>
              <a:rPr lang="nl-NL" dirty="0" smtClean="0"/>
              <a:t>, </a:t>
            </a:r>
            <a:r>
              <a:rPr lang="nl-NL" dirty="0" err="1" smtClean="0"/>
              <a:t>beteiligte</a:t>
            </a:r>
            <a:r>
              <a:rPr lang="nl-NL" dirty="0" smtClean="0"/>
              <a:t> </a:t>
            </a:r>
            <a:r>
              <a:rPr lang="nl-NL" dirty="0" err="1" smtClean="0"/>
              <a:t>Prozesse</a:t>
            </a:r>
            <a:endParaRPr lang="nl-NL" dirty="0" smtClean="0"/>
          </a:p>
          <a:p>
            <a:r>
              <a:rPr lang="nl-NL" dirty="0" smtClean="0"/>
              <a:t>Merkmale und Eigenschaften der </a:t>
            </a:r>
            <a:r>
              <a:rPr lang="nl-N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beteiligten</a:t>
            </a:r>
            <a:r>
              <a:rPr lang="nl-NL" dirty="0" smtClean="0"/>
              <a:t> Parteien</a:t>
            </a:r>
          </a:p>
          <a:p>
            <a:r>
              <a:rPr lang="nl-NL" dirty="0" smtClean="0"/>
              <a:t>Eskalationschritte, einschließlich Beschwerdemöglichkeiten </a:t>
            </a:r>
          </a:p>
          <a:p>
            <a:r>
              <a:rPr lang="nl-NL" dirty="0" err="1" smtClean="0"/>
              <a:t>Interventionen</a:t>
            </a:r>
            <a:r>
              <a:rPr lang="nl-NL" dirty="0" smtClean="0"/>
              <a:t> </a:t>
            </a:r>
            <a:endParaRPr lang="nl-NL" dirty="0"/>
          </a:p>
          <a:p>
            <a:r>
              <a:rPr lang="nl-NL" dirty="0" smtClean="0"/>
              <a:t>Verfahrenskosten und emotionale Belastungen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8487-948B-4505-AA5C-458C70471C41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871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BSA_PowerPoint_4x3_Meta">
  <a:themeElements>
    <a:clrScheme name="Benutzerdefiniert 31">
      <a:dk1>
        <a:sysClr val="windowText" lastClr="000000"/>
      </a:dk1>
      <a:lt1>
        <a:sysClr val="window" lastClr="FFFFFF"/>
      </a:lt1>
      <a:dk2>
        <a:srgbClr val="FDC200"/>
      </a:dk2>
      <a:lt2>
        <a:srgbClr val="DCDCDC"/>
      </a:lt2>
      <a:accent1>
        <a:srgbClr val="FECC00"/>
      </a:accent1>
      <a:accent2>
        <a:srgbClr val="FFE99D"/>
      </a:accent2>
      <a:accent3>
        <a:srgbClr val="B4B4B4"/>
      </a:accent3>
      <a:accent4>
        <a:srgbClr val="C8C8C8"/>
      </a:accent4>
      <a:accent5>
        <a:srgbClr val="DCDCDC"/>
      </a:accent5>
      <a:accent6>
        <a:srgbClr val="EBEBEB"/>
      </a:accent6>
      <a:hlink>
        <a:srgbClr val="000000"/>
      </a:hlink>
      <a:folHlink>
        <a:srgbClr val="000000"/>
      </a:folHlink>
    </a:clrScheme>
    <a:fontScheme name="Benutzerdefiniert 20">
      <a:majorFont>
        <a:latin typeface="MetaPlusBold"/>
        <a:ea typeface=""/>
        <a:cs typeface=""/>
      </a:majorFont>
      <a:minorFont>
        <a:latin typeface="MetaPlusBook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lnSpc>
            <a:spcPct val="95000"/>
          </a:lnSpc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5000"/>
          </a:lnSpc>
          <a:defRPr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754</Words>
  <Application>Microsoft Office PowerPoint</Application>
  <PresentationFormat>Benutzerdefiniert</PresentationFormat>
  <Paragraphs>148</Paragraphs>
  <Slides>17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17</vt:i4>
      </vt:variant>
    </vt:vector>
  </HeadingPairs>
  <TitlesOfParts>
    <vt:vector size="19" baseType="lpstr">
      <vt:lpstr>Kantoorthema</vt:lpstr>
      <vt:lpstr>BBSA_PowerPoint_4x3_Meta</vt:lpstr>
      <vt:lpstr>Fachtagung Komplexe Beschwerden, Konflikte mit Bürger*innen - Eine Herausforderung für Sozialbehörden </vt:lpstr>
      <vt:lpstr> Komplexe Beschwerden: Eine Herausforderung  </vt:lpstr>
      <vt:lpstr>Inhalt</vt:lpstr>
      <vt:lpstr>Untersuchung: Subjekt, Zweck, Umfang</vt:lpstr>
      <vt:lpstr>Konfliktakte: Beschreibung</vt:lpstr>
      <vt:lpstr>Literaturforschung 1</vt:lpstr>
      <vt:lpstr>Literaturforschung 2</vt:lpstr>
      <vt:lpstr>Untersuchungsmodell:  Entwurf, Datensammlung, Methode, Analyse</vt:lpstr>
      <vt:lpstr>Ergebnisse: Kennzeichen der Akten</vt:lpstr>
      <vt:lpstr>Ergebnisse: Verhalten der Bürger, Kennzeichen </vt:lpstr>
      <vt:lpstr>Ergebnisse: early warning signals</vt:lpstr>
      <vt:lpstr>Ergebnisse: Verhalten Bürgerseite, allgemein</vt:lpstr>
      <vt:lpstr>Ergebnisse: Verhalten Behörde / Angestellte</vt:lpstr>
      <vt:lpstr>Ergebnisse: Interventionen der Behörden</vt:lpstr>
      <vt:lpstr>Kontrolle über den Vorgang und das Verfahren</vt:lpstr>
      <vt:lpstr>Erkenntnisse und Einsichten</vt:lpstr>
      <vt:lpstr>Unvernünftiges Beschwerdeführerverhalten:  Vorschläge für ein angemessenes Vorgehen  </vt:lpstr>
    </vt:vector>
  </TitlesOfParts>
  <Company>Ministerie van Financien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Lastposten</dc:title>
  <dc:creator>Valentijn V.M.M. CRIJNS</dc:creator>
  <cp:lastModifiedBy>Bolduan, Birgit (Landtagsverwaltung SH)</cp:lastModifiedBy>
  <cp:revision>148</cp:revision>
  <dcterms:created xsi:type="dcterms:W3CDTF">2018-11-19T22:55:59Z</dcterms:created>
  <dcterms:modified xsi:type="dcterms:W3CDTF">2020-01-10T08:47:00Z</dcterms:modified>
</cp:coreProperties>
</file>